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Helvetica Neue"/>
      <p:regular r:id="rId25"/>
      <p:bold r:id="rId26"/>
      <p:italic r:id="rId27"/>
      <p:boldItalic r:id="rId28"/>
    </p:embeddedFont>
    <p:embeddedFont>
      <p:font typeface="Helvetica Neue Light"/>
      <p:regular r:id="rId29"/>
      <p:bold r:id="rId30"/>
      <p:italic r:id="rId31"/>
      <p:boldItalic r:id="rId32"/>
    </p:embeddedFont>
    <p:embeddedFont>
      <p:font typeface="DM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L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Light-italic.fntdata"/><Relationship Id="rId30" Type="http://schemas.openxmlformats.org/officeDocument/2006/relationships/font" Target="fonts/HelveticaNeueLight-bold.fntdata"/><Relationship Id="rId11" Type="http://schemas.openxmlformats.org/officeDocument/2006/relationships/slide" Target="slides/slide5.xml"/><Relationship Id="rId33" Type="http://schemas.openxmlformats.org/officeDocument/2006/relationships/font" Target="fonts/DMSans-regular.fntdata"/><Relationship Id="rId10" Type="http://schemas.openxmlformats.org/officeDocument/2006/relationships/slide" Target="slides/slide4.xml"/><Relationship Id="rId32" Type="http://schemas.openxmlformats.org/officeDocument/2006/relationships/font" Target="fonts/HelveticaNeueLight-boldItalic.fntdata"/><Relationship Id="rId13" Type="http://schemas.openxmlformats.org/officeDocument/2006/relationships/slide" Target="slides/slide7.xml"/><Relationship Id="rId35" Type="http://schemas.openxmlformats.org/officeDocument/2006/relationships/font" Target="fonts/DMSans-italic.fntdata"/><Relationship Id="rId12" Type="http://schemas.openxmlformats.org/officeDocument/2006/relationships/slide" Target="slides/slide6.xml"/><Relationship Id="rId34" Type="http://schemas.openxmlformats.org/officeDocument/2006/relationships/font" Target="fonts/DMSans-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DM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020ffaaa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2020ffaaa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419">
                <a:solidFill>
                  <a:schemeClr val="dk1"/>
                </a:solidFill>
                <a:latin typeface="DM Sans"/>
                <a:ea typeface="DM Sans"/>
                <a:cs typeface="DM Sans"/>
                <a:sym typeface="DM Sans"/>
              </a:rPr>
              <a:t>En PPT: </a:t>
            </a:r>
            <a:r>
              <a:rPr lang="es-419"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419">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419">
                <a:solidFill>
                  <a:schemeClr val="dk1"/>
                </a:solidFill>
                <a:latin typeface="DM Sans"/>
                <a:ea typeface="DM Sans"/>
                <a:cs typeface="DM Sans"/>
                <a:sym typeface="DM Sans"/>
              </a:rPr>
              <a:t>En video: </a:t>
            </a:r>
            <a:r>
              <a:rPr lang="es-419" u="sng">
                <a:solidFill>
                  <a:schemeClr val="hlink"/>
                </a:solidFill>
                <a:latin typeface="DM Sans"/>
                <a:ea typeface="DM Sans"/>
                <a:cs typeface="DM Sans"/>
                <a:sym typeface="DM Sans"/>
                <a:hlinkClick r:id="rId3"/>
              </a:rPr>
              <a:t>https://www.youtube.com/watch?v=PJL8iYTIY3E&amp;feature=youtu.be</a:t>
            </a:r>
            <a:r>
              <a:rPr lang="es-419">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Enviar el contenido a integrar a </a:t>
            </a:r>
            <a:r>
              <a:rPr lang="es-419" u="sng">
                <a:solidFill>
                  <a:schemeClr val="hlink"/>
                </a:solidFill>
                <a:latin typeface="DM Sans"/>
                <a:ea typeface="DM Sans"/>
                <a:cs typeface="DM Sans"/>
                <a:sym typeface="DM Sans"/>
                <a:hlinkClick r:id="rId2"/>
              </a:rPr>
              <a:t>contenidos@coderhouse.com</a:t>
            </a:r>
            <a:r>
              <a:rPr lang="es-419">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accent1"/>
                </a:solidFill>
                <a:latin typeface="DM Sans"/>
                <a:ea typeface="DM Sans"/>
                <a:cs typeface="DM Sans"/>
                <a:sym typeface="DM Sans"/>
              </a:rPr>
              <a:t>El material recomendado es únicamente a modo de sugerencia.</a:t>
            </a:r>
            <a:br>
              <a:rPr b="1" lang="es-419">
                <a:solidFill>
                  <a:schemeClr val="accent1"/>
                </a:solidFill>
                <a:latin typeface="DM Sans"/>
                <a:ea typeface="DM Sans"/>
                <a:cs typeface="DM Sans"/>
                <a:sym typeface="DM Sans"/>
              </a:rPr>
            </a:br>
            <a:r>
              <a:rPr b="1" lang="es-419">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419">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a:t>
            </a:r>
            <a:r>
              <a:rPr b="1" lang="es-419">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Sugerencia</a:t>
            </a:r>
            <a:r>
              <a:rPr lang="es-419">
                <a:solidFill>
                  <a:schemeClr val="dk1"/>
                </a:solidFill>
                <a:latin typeface="DM Sans"/>
                <a:ea typeface="DM Sans"/>
                <a:cs typeface="DM Sans"/>
                <a:sym typeface="DM Sans"/>
              </a:rPr>
              <a:t>: </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a:t>
            </a:r>
            <a:r>
              <a:rPr b="1" lang="es-419">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Sugerencia</a:t>
            </a:r>
            <a:r>
              <a:rPr lang="es-419">
                <a:solidFill>
                  <a:schemeClr val="dk1"/>
                </a:solidFill>
                <a:latin typeface="DM Sans"/>
                <a:ea typeface="DM Sans"/>
                <a:cs typeface="DM Sans"/>
                <a:sym typeface="DM Sans"/>
              </a:rPr>
              <a:t>: </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020ffaaa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2020ffaaa8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0" name="Shape 40"/>
        <p:cNvGrpSpPr/>
        <p:nvPr/>
      </p:nvGrpSpPr>
      <p:grpSpPr>
        <a:xfrm>
          <a:off x="0" y="0"/>
          <a:ext cx="0" cy="0"/>
          <a:chOff x="0" y="0"/>
          <a:chExt cx="0" cy="0"/>
        </a:xfrm>
      </p:grpSpPr>
      <p:pic>
        <p:nvPicPr>
          <p:cNvPr id="41" name="Google Shape;41;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2">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id="43" name="Google Shape;43;p1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 name="Google Shape;46;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
        <p:nvSpPr>
          <p:cNvPr id="48" name="Google Shape;4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9" name="Google Shape;49;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0" name="Google Shape;5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1" name="Shape 51"/>
        <p:cNvGrpSpPr/>
        <p:nvPr/>
      </p:nvGrpSpPr>
      <p:grpSpPr>
        <a:xfrm>
          <a:off x="0" y="0"/>
          <a:ext cx="0" cy="0"/>
          <a:chOff x="0" y="0"/>
          <a:chExt cx="0" cy="0"/>
        </a:xfrm>
      </p:grpSpPr>
      <p:sp>
        <p:nvSpPr>
          <p:cNvPr id="52" name="Google Shape;52;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3" name="Google Shape;53;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4" name="Google Shape;54;p1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id="56" name="Google Shape;56;p2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 name="Google Shape;67;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72" name="Shape 72"/>
        <p:cNvGrpSpPr/>
        <p:nvPr/>
      </p:nvGrpSpPr>
      <p:grpSpPr>
        <a:xfrm>
          <a:off x="0" y="0"/>
          <a:ext cx="0" cy="0"/>
          <a:chOff x="0" y="0"/>
          <a:chExt cx="0" cy="0"/>
        </a:xfrm>
      </p:grpSpPr>
      <p:pic>
        <p:nvPicPr>
          <p:cNvPr id="73" name="Google Shape;73;p28"/>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7" name="Shape 17"/>
        <p:cNvGrpSpPr/>
        <p:nvPr/>
      </p:nvGrpSpPr>
      <p:grpSpPr>
        <a:xfrm>
          <a:off x="0" y="0"/>
          <a:ext cx="0" cy="0"/>
          <a:chOff x="0" y="0"/>
          <a:chExt cx="0" cy="0"/>
        </a:xfrm>
      </p:grpSpPr>
      <p:sp>
        <p:nvSpPr>
          <p:cNvPr id="18" name="Google Shape;18;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 name="Google Shape;19;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0" name="Google Shape;20;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hyperlink" Target="https://blog.mdcloud.es/power-center-que-es-para-que-sirve-y-como-utilizarlo/" TargetMode="External"/><Relationship Id="rId5" Type="http://schemas.openxmlformats.org/officeDocument/2006/relationships/hyperlink" Target="https://www.ibm.com/ar-es/products/datastage" TargetMode="External"/><Relationship Id="rId6" Type="http://schemas.openxmlformats.org/officeDocument/2006/relationships/hyperlink" Target="https://alteryx.mymarketlogic.net/conviertete-en-un-analista-de-campeonato/?ref=Google" TargetMode="External"/><Relationship Id="rId7" Type="http://schemas.openxmlformats.org/officeDocument/2006/relationships/hyperlink" Target="https://www.talend.com/es/products/data-fabric/" TargetMode="External"/><Relationship Id="rId8" Type="http://schemas.openxmlformats.org/officeDocument/2006/relationships/hyperlink" Target="https://docs.microsoft.com/en-us/sql/integration-services/ssis-how-to-create-an-etl-package?view=sql-server-ver1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png"/><Relationship Id="rId5" Type="http://schemas.openxmlformats.org/officeDocument/2006/relationships/hyperlink" Target="https://docs.google.com/presentation/u/0/" TargetMode="External"/><Relationship Id="rId6" Type="http://schemas.openxmlformats.org/officeDocument/2006/relationships/hyperlink" Target="https://www.lucidchart.com/pages/" TargetMode="External"/><Relationship Id="rId7" Type="http://schemas.openxmlformats.org/officeDocument/2006/relationships/hyperlink" Target="https://datamanagement.es/2020/04/03/esquemas-data-warehousing/" TargetMode="External"/><Relationship Id="rId8" Type="http://schemas.openxmlformats.org/officeDocument/2006/relationships/hyperlink" Target="https://revistadigital.inesem.es/informatica-y-tics/guia-construir-datawarehous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9"/>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9"/>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80" name="Google Shape;80;p29"/>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81" name="Google Shape;81;p29"/>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 name="Google Shape;82;p29"/>
          <p:cNvPicPr preferRelativeResize="0"/>
          <p:nvPr/>
        </p:nvPicPr>
        <p:blipFill rotWithShape="1">
          <a:blip r:embed="rId3">
            <a:alphaModFix/>
          </a:blip>
          <a:srcRect b="0" l="0" r="0" t="0"/>
          <a:stretch/>
        </p:blipFill>
        <p:spPr>
          <a:xfrm>
            <a:off x="2605100" y="3654844"/>
            <a:ext cx="3933794" cy="162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nvSpPr>
        <p:spPr>
          <a:xfrm>
            <a:off x="457350" y="1908175"/>
            <a:ext cx="3834600" cy="294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999999"/>
                </a:solidFill>
                <a:latin typeface="DM Sans"/>
                <a:ea typeface="DM Sans"/>
                <a:cs typeface="DM Sans"/>
                <a:sym typeface="DM Sans"/>
              </a:rPr>
              <a:t>Genera un backup de la base de datos de tu proyecto, incluyendo en éste solamente las tablas. </a:t>
            </a:r>
            <a:br>
              <a:rPr b="0" i="0" lang="es-419" sz="1350" u="none" cap="none" strike="noStrike">
                <a:solidFill>
                  <a:srgbClr val="999999"/>
                </a:solidFill>
                <a:latin typeface="DM Sans"/>
                <a:ea typeface="DM Sans"/>
                <a:cs typeface="DM Sans"/>
                <a:sym typeface="DM Sans"/>
              </a:rPr>
            </a:br>
            <a:r>
              <a:rPr b="0" i="0" lang="es-419" sz="1350" u="none" cap="none" strike="noStrike">
                <a:solidFill>
                  <a:srgbClr val="999999"/>
                </a:solidFill>
                <a:latin typeface="DM Sans"/>
                <a:ea typeface="DM Sans"/>
                <a:cs typeface="DM Sans"/>
                <a:sym typeface="DM Sans"/>
              </a:rPr>
              <a:t>El backup debe incluir sólo los datos, dejando de lado su estructura.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999999"/>
                </a:solidFill>
                <a:latin typeface="DM Sans"/>
                <a:ea typeface="DM Sans"/>
                <a:cs typeface="DM Sans"/>
                <a:sym typeface="DM Sans"/>
              </a:rPr>
              <a:t>Dentro del archivo .sql generado, agrega un comentario al inicio del mismo detallando los nombres de las tablas que incluiste en este backup, para que podamos validar que la información contenida en todas ellas, se ha generado correctamente.</a:t>
            </a:r>
            <a:endParaRPr b="0" i="0" sz="1350" u="sng" cap="none" strike="noStrike">
              <a:solidFill>
                <a:srgbClr val="83AEFB"/>
              </a:solidFill>
              <a:latin typeface="DM Sans"/>
              <a:ea typeface="DM Sans"/>
              <a:cs typeface="DM Sans"/>
              <a:sym typeface="DM Sans"/>
            </a:endParaRPr>
          </a:p>
        </p:txBody>
      </p:sp>
      <p:sp>
        <p:nvSpPr>
          <p:cNvPr id="193" name="Google Shape;193;p3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Backup de la base de datos</a:t>
            </a:r>
            <a:endParaRPr b="1" i="0" sz="4000" u="none" cap="none" strike="noStrike">
              <a:solidFill>
                <a:schemeClr val="dk1"/>
              </a:solidFill>
              <a:latin typeface="DM Sans"/>
              <a:ea typeface="DM Sans"/>
              <a:cs typeface="DM Sans"/>
              <a:sym typeface="DM Sans"/>
            </a:endParaRPr>
          </a:p>
        </p:txBody>
      </p:sp>
      <p:pic>
        <p:nvPicPr>
          <p:cNvPr id="194" name="Google Shape;194;p3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95" name="Google Shape;195;p38"/>
          <p:cNvSpPr txBox="1"/>
          <p:nvPr/>
        </p:nvSpPr>
        <p:spPr>
          <a:xfrm>
            <a:off x="4527575" y="1908175"/>
            <a:ext cx="3834600" cy="118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Aspectos a incluir</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chemeClr val="dk1"/>
              </a:buClr>
              <a:buSzPts val="110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999999"/>
                </a:solidFill>
                <a:latin typeface="DM Sans"/>
                <a:ea typeface="DM Sans"/>
                <a:cs typeface="DM Sans"/>
                <a:sym typeface="DM Sans"/>
              </a:rPr>
              <a:t>Backup de la base de datos en formato .sql</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800"/>
              </a:spcBef>
              <a:spcAft>
                <a:spcPts val="80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p:txBody>
      </p:sp>
      <p:grpSp>
        <p:nvGrpSpPr>
          <p:cNvPr id="196" name="Google Shape;196;p38"/>
          <p:cNvGrpSpPr/>
          <p:nvPr/>
        </p:nvGrpSpPr>
        <p:grpSpPr>
          <a:xfrm>
            <a:off x="457347" y="468298"/>
            <a:ext cx="431074" cy="431074"/>
            <a:chOff x="974706" y="2467173"/>
            <a:chExt cx="738900" cy="738900"/>
          </a:xfrm>
        </p:grpSpPr>
        <p:sp>
          <p:nvSpPr>
            <p:cNvPr id="197" name="Google Shape;197;p3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8" name="Google Shape;198;p38"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99" name="Google Shape;199;p3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Actividad colaborativa</a:t>
            </a:r>
            <a:endParaRPr b="1" i="0" sz="3500" u="none" cap="none" strike="noStrike">
              <a:solidFill>
                <a:srgbClr val="EAFF6A"/>
              </a:solidFill>
              <a:latin typeface="DM Sans"/>
              <a:ea typeface="DM Sans"/>
              <a:cs typeface="DM Sans"/>
              <a:sym typeface="DM Sans"/>
            </a:endParaRPr>
          </a:p>
        </p:txBody>
      </p:sp>
      <p:sp>
        <p:nvSpPr>
          <p:cNvPr id="205" name="Google Shape;205;p39"/>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419" sz="2500" u="none" cap="none" strike="noStrike">
                <a:solidFill>
                  <a:schemeClr val="lt1"/>
                </a:solidFill>
                <a:latin typeface="DM Sans"/>
                <a:ea typeface="DM Sans"/>
                <a:cs typeface="DM Sans"/>
                <a:sym typeface="DM Sans"/>
              </a:rPr>
              <a:t>Presentación de proyectos</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206" name="Google Shape;206;p39"/>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45 minutos</a:t>
            </a:r>
            <a:endParaRPr b="1" i="0" sz="2000" u="none" cap="none" strike="noStrike">
              <a:solidFill>
                <a:srgbClr val="83AEFB"/>
              </a:solidFill>
              <a:latin typeface="DM Sans"/>
              <a:ea typeface="DM Sans"/>
              <a:cs typeface="DM Sans"/>
              <a:sym typeface="DM Sans"/>
            </a:endParaRPr>
          </a:p>
        </p:txBody>
      </p:sp>
      <p:grpSp>
        <p:nvGrpSpPr>
          <p:cNvPr id="207" name="Google Shape;207;p39"/>
          <p:cNvGrpSpPr/>
          <p:nvPr/>
        </p:nvGrpSpPr>
        <p:grpSpPr>
          <a:xfrm>
            <a:off x="473351" y="619523"/>
            <a:ext cx="738900" cy="738900"/>
            <a:chOff x="473351" y="619523"/>
            <a:chExt cx="738900" cy="738900"/>
          </a:xfrm>
        </p:grpSpPr>
        <p:sp>
          <p:nvSpPr>
            <p:cNvPr id="208" name="Google Shape;208;p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 name="Google Shape;209;p39"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210" name="Google Shape;210;p39"/>
          <p:cNvSpPr txBox="1"/>
          <p:nvPr/>
        </p:nvSpPr>
        <p:spPr>
          <a:xfrm>
            <a:off x="473350" y="21955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Realizaremos una presentación entre pares del estado de avance de los proyectos finales.</a:t>
            </a:r>
            <a:endParaRPr b="0" i="0" sz="2500" u="none" cap="none" strike="noStrike">
              <a:solidFill>
                <a:srgbClr val="B7B7B7"/>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Apertura al aprendizaje</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Siempre, pero siempre puedes seguir aprendiendo. Compartir el conocimiento es válido, la construcción colaborativa es la propuesta.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Todas las voces</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Escuchar a todos, todos podemos reflexionar. Dejar el espacio para que todos podamos participar.</a:t>
            </a:r>
            <a:endParaRPr b="0" i="0" sz="1350" u="sng" cap="none" strike="noStrike">
              <a:solidFill>
                <a:schemeClr val="dk1"/>
              </a:solidFill>
              <a:latin typeface="DM Sans"/>
              <a:ea typeface="DM Sans"/>
              <a:cs typeface="DM Sans"/>
              <a:sym typeface="DM Sans"/>
            </a:endParaRPr>
          </a:p>
        </p:txBody>
      </p:sp>
      <p:sp>
        <p:nvSpPr>
          <p:cNvPr id="216" name="Google Shape;216;p40"/>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Presencia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Participar y “estar” en la clase, que tu alrededor no te distraiga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Escucha activa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Escuchar más allá de lo que la persona está expresando directamente</a:t>
            </a:r>
            <a:endParaRPr b="0" i="0" sz="1350" u="sng" cap="none" strike="noStrike">
              <a:solidFill>
                <a:schemeClr val="dk1"/>
              </a:solidFill>
              <a:latin typeface="DM Sans"/>
              <a:ea typeface="DM Sans"/>
              <a:cs typeface="DM Sans"/>
              <a:sym typeface="DM Sans"/>
            </a:endParaRPr>
          </a:p>
        </p:txBody>
      </p:sp>
      <p:sp>
        <p:nvSpPr>
          <p:cNvPr id="217" name="Google Shape;217;p4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Acuerdos</a:t>
            </a:r>
            <a:endParaRPr b="1" i="0" sz="4000" u="none" cap="none" strike="noStrike">
              <a:solidFill>
                <a:schemeClr val="dk1"/>
              </a:solidFill>
              <a:latin typeface="DM Sans"/>
              <a:ea typeface="DM Sans"/>
              <a:cs typeface="DM Sans"/>
              <a:sym typeface="DM Sans"/>
            </a:endParaRPr>
          </a:p>
        </p:txBody>
      </p:sp>
      <p:sp>
        <p:nvSpPr>
          <p:cNvPr id="218" name="Google Shape;218;p4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grpSp>
        <p:nvGrpSpPr>
          <p:cNvPr id="219" name="Google Shape;219;p40"/>
          <p:cNvGrpSpPr/>
          <p:nvPr/>
        </p:nvGrpSpPr>
        <p:grpSpPr>
          <a:xfrm>
            <a:off x="457350" y="468286"/>
            <a:ext cx="431074" cy="431074"/>
            <a:chOff x="473351" y="619523"/>
            <a:chExt cx="738900" cy="738900"/>
          </a:xfrm>
        </p:grpSpPr>
        <p:sp>
          <p:nvSpPr>
            <p:cNvPr id="220" name="Google Shape;220;p4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p41"/>
          <p:cNvGrpSpPr/>
          <p:nvPr/>
        </p:nvGrpSpPr>
        <p:grpSpPr>
          <a:xfrm>
            <a:off x="457350" y="468286"/>
            <a:ext cx="431074" cy="431074"/>
            <a:chOff x="473351" y="619523"/>
            <a:chExt cx="738900" cy="738900"/>
          </a:xfrm>
        </p:grpSpPr>
        <p:sp>
          <p:nvSpPr>
            <p:cNvPr id="227" name="Google Shape;227;p4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8" name="Google Shape;228;p41"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229" name="Google Shape;229;p41"/>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Presentación de proyectos</a:t>
            </a:r>
            <a:endParaRPr b="1" i="0" sz="4000" u="none" cap="none" strike="noStrike">
              <a:solidFill>
                <a:schemeClr val="dk1"/>
              </a:solidFill>
              <a:latin typeface="DM Sans"/>
              <a:ea typeface="DM Sans"/>
              <a:cs typeface="DM Sans"/>
              <a:sym typeface="DM Sans"/>
            </a:endParaRPr>
          </a:p>
        </p:txBody>
      </p:sp>
      <p:sp>
        <p:nvSpPr>
          <p:cNvPr id="230" name="Google Shape;230;p4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sp>
        <p:nvSpPr>
          <p:cNvPr id="231" name="Google Shape;231;p41"/>
          <p:cNvSpPr txBox="1"/>
          <p:nvPr/>
        </p:nvSpPr>
        <p:spPr>
          <a:xfrm>
            <a:off x="473350" y="1908175"/>
            <a:ext cx="7510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¿Cuál fue la temática elegida para tu proyecto y cuál el modelo de negocio aplicado?</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Presenta el Diagrama Entidad-Relación.</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¿Cómo armaste tu repositorio de scripts SQL?.</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Presenta a tu proyecto corriendo en MySQL Workbench</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237" name="Google Shape;237;p42"/>
          <p:cNvGrpSpPr/>
          <p:nvPr/>
        </p:nvGrpSpPr>
        <p:grpSpPr>
          <a:xfrm>
            <a:off x="4202550" y="994173"/>
            <a:ext cx="738900" cy="738900"/>
            <a:chOff x="4202550" y="994173"/>
            <a:chExt cx="738900" cy="738900"/>
          </a:xfrm>
        </p:grpSpPr>
        <p:sp>
          <p:nvSpPr>
            <p:cNvPr id="238" name="Google Shape;238;p4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9" name="Google Shape;239;p42"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245" name="Google Shape;245;p43"/>
          <p:cNvGrpSpPr/>
          <p:nvPr/>
        </p:nvGrpSpPr>
        <p:grpSpPr>
          <a:xfrm>
            <a:off x="457358" y="468285"/>
            <a:ext cx="431074" cy="431074"/>
            <a:chOff x="4202550" y="994173"/>
            <a:chExt cx="738900" cy="738900"/>
          </a:xfrm>
        </p:grpSpPr>
        <p:sp>
          <p:nvSpPr>
            <p:cNvPr id="246" name="Google Shape;246;p4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47" name="Google Shape;247;p43"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248" name="Google Shape;248;p4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249" name="Google Shape;249;p43"/>
          <p:cNvSpPr txBox="1"/>
          <p:nvPr/>
        </p:nvSpPr>
        <p:spPr>
          <a:xfrm>
            <a:off x="457350" y="1725800"/>
            <a:ext cx="70869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Arial"/>
              <a:buChar char="✓"/>
            </a:pPr>
            <a:r>
              <a:rPr b="0" i="0" lang="es-419" sz="1350" u="sng" cap="none" strike="noStrike">
                <a:solidFill>
                  <a:srgbClr val="83AEFB"/>
                </a:solidFill>
                <a:latin typeface="DM Sans"/>
                <a:ea typeface="DM Sans"/>
                <a:cs typeface="DM Sans"/>
                <a:sym typeface="DM Sans"/>
                <a:hlinkClick r:id="rId4">
                  <a:extLst>
                    <a:ext uri="{A12FA001-AC4F-418D-AE19-62706E023703}">
                      <ahyp:hlinkClr val="tx"/>
                    </a:ext>
                  </a:extLst>
                </a:hlinkClick>
              </a:rPr>
              <a:t>Qué es Power Center</a:t>
            </a:r>
            <a:r>
              <a:rPr b="1" i="0" lang="es-419" sz="1350" u="none" cap="none" strike="noStrike">
                <a:solidFill>
                  <a:srgbClr val="999999"/>
                </a:solidFill>
                <a:latin typeface="DM Sans"/>
                <a:ea typeface="DM Sans"/>
                <a:cs typeface="DM Sans"/>
                <a:sym typeface="DM Sans"/>
              </a:rPr>
              <a:t> | mediacloud</a:t>
            </a:r>
            <a:endParaRPr b="0" i="0" sz="1350" u="none" cap="none" strike="noStrike">
              <a:solidFill>
                <a:schemeClr val="dk1"/>
              </a:solidFill>
              <a:latin typeface="Helvetica Neue Light"/>
              <a:ea typeface="Helvetica Neue Light"/>
              <a:cs typeface="Helvetica Neue Light"/>
              <a:sym typeface="Helvetica Neue Light"/>
            </a:endParaRPr>
          </a:p>
          <a:p>
            <a:pPr indent="-314325" lvl="0" marL="457200" marR="0" rtl="0" algn="l">
              <a:lnSpc>
                <a:spcPct val="100000"/>
              </a:lnSpc>
              <a:spcBef>
                <a:spcPts val="0"/>
              </a:spcBef>
              <a:spcAft>
                <a:spcPts val="0"/>
              </a:spcAft>
              <a:buClr>
                <a:schemeClr val="accent4"/>
              </a:buClr>
              <a:buSzPts val="1350"/>
              <a:buFont typeface="Arial"/>
              <a:buChar char="✓"/>
            </a:pPr>
            <a:r>
              <a:rPr b="0" i="0" lang="es-419" sz="1350" u="sng" cap="none" strike="noStrike">
                <a:solidFill>
                  <a:srgbClr val="83AEFB"/>
                </a:solidFill>
                <a:latin typeface="DM Sans"/>
                <a:ea typeface="DM Sans"/>
                <a:cs typeface="DM Sans"/>
                <a:sym typeface="DM Sans"/>
                <a:hlinkClick r:id="rId5">
                  <a:extLst>
                    <a:ext uri="{A12FA001-AC4F-418D-AE19-62706E023703}">
                      <ahyp:hlinkClr val="tx"/>
                    </a:ext>
                  </a:extLst>
                </a:hlinkClick>
              </a:rPr>
              <a:t>IBM Datastage</a:t>
            </a:r>
            <a:r>
              <a:rPr b="1" i="0" lang="es-419" sz="1350" u="none" cap="none" strike="noStrike">
                <a:solidFill>
                  <a:srgbClr val="999999"/>
                </a:solidFill>
                <a:latin typeface="DM Sans"/>
                <a:ea typeface="DM Sans"/>
                <a:cs typeface="DM Sans"/>
                <a:sym typeface="DM Sans"/>
              </a:rPr>
              <a:t> | IBM</a:t>
            </a:r>
            <a:endParaRPr b="0" i="0" sz="1350" u="none" cap="none" strike="noStrike">
              <a:solidFill>
                <a:schemeClr val="dk1"/>
              </a:solidFill>
              <a:latin typeface="Helvetica Neue Light"/>
              <a:ea typeface="Helvetica Neue Light"/>
              <a:cs typeface="Helvetica Neue Light"/>
              <a:sym typeface="Helvetica Neue Light"/>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sng" cap="none" strike="noStrike">
                <a:solidFill>
                  <a:srgbClr val="83AEFB"/>
                </a:solidFill>
                <a:latin typeface="DM Sans"/>
                <a:ea typeface="DM Sans"/>
                <a:cs typeface="DM Sans"/>
                <a:sym typeface="DM Sans"/>
                <a:hlinkClick r:id="rId6">
                  <a:extLst>
                    <a:ext uri="{A12FA001-AC4F-418D-AE19-62706E023703}">
                      <ahyp:hlinkClr val="tx"/>
                    </a:ext>
                  </a:extLst>
                </a:hlinkClick>
              </a:rPr>
              <a:t>Alteryx</a:t>
            </a:r>
            <a:r>
              <a:rPr b="1" i="0" lang="es-419" sz="1350" u="none" cap="none" strike="noStrike">
                <a:solidFill>
                  <a:srgbClr val="999999"/>
                </a:solidFill>
                <a:latin typeface="DM Sans"/>
                <a:ea typeface="DM Sans"/>
                <a:cs typeface="DM Sans"/>
                <a:sym typeface="DM Sans"/>
              </a:rPr>
              <a:t> | My Market Logic</a:t>
            </a:r>
            <a:endParaRPr b="1" i="1" sz="1350" u="none" cap="none" strike="noStrike">
              <a:solidFill>
                <a:schemeClr val="dk1"/>
              </a:solidFill>
              <a:latin typeface="Helvetica Neue"/>
              <a:ea typeface="Helvetica Neue"/>
              <a:cs typeface="Helvetica Neue"/>
              <a:sym typeface="Helvetica Neue"/>
            </a:endParaRPr>
          </a:p>
          <a:p>
            <a:pPr indent="-314325" lvl="0" marL="457200" marR="0" rtl="0" algn="l">
              <a:lnSpc>
                <a:spcPct val="100000"/>
              </a:lnSpc>
              <a:spcBef>
                <a:spcPts val="0"/>
              </a:spcBef>
              <a:spcAft>
                <a:spcPts val="0"/>
              </a:spcAft>
              <a:buClr>
                <a:schemeClr val="accent4"/>
              </a:buClr>
              <a:buSzPts val="1350"/>
              <a:buFont typeface="Helvetica Neue"/>
              <a:buChar char="✓"/>
            </a:pPr>
            <a:r>
              <a:rPr b="0" i="0" lang="es-419" sz="1350" u="sng" cap="none" strike="noStrike">
                <a:solidFill>
                  <a:srgbClr val="83AEFB"/>
                </a:solidFill>
                <a:latin typeface="DM Sans"/>
                <a:ea typeface="DM Sans"/>
                <a:cs typeface="DM Sans"/>
                <a:sym typeface="DM Sans"/>
                <a:hlinkClick r:id="rId7">
                  <a:extLst>
                    <a:ext uri="{A12FA001-AC4F-418D-AE19-62706E023703}">
                      <ahyp:hlinkClr val="tx"/>
                    </a:ext>
                  </a:extLst>
                </a:hlinkClick>
              </a:rPr>
              <a:t>Talend Data Fabric</a:t>
            </a:r>
            <a:r>
              <a:rPr b="0" i="0" lang="es-419" sz="1350" u="none" cap="none" strike="noStrike">
                <a:solidFill>
                  <a:schemeClr val="dk1"/>
                </a:solidFill>
                <a:latin typeface="Helvetica Neue Light"/>
                <a:ea typeface="Helvetica Neue Light"/>
                <a:cs typeface="Helvetica Neue Light"/>
                <a:sym typeface="Helvetica Neue Light"/>
              </a:rPr>
              <a:t> </a:t>
            </a:r>
            <a:r>
              <a:rPr b="1" i="0" lang="es-419" sz="1350" u="none" cap="none" strike="noStrike">
                <a:solidFill>
                  <a:srgbClr val="999999"/>
                </a:solidFill>
                <a:latin typeface="DM Sans"/>
                <a:ea typeface="DM Sans"/>
                <a:cs typeface="DM Sans"/>
                <a:sym typeface="DM Sans"/>
              </a:rPr>
              <a:t>| Talend</a:t>
            </a:r>
            <a:endParaRPr b="1" i="1" sz="1350" u="none" cap="none" strike="noStrike">
              <a:solidFill>
                <a:schemeClr val="dk1"/>
              </a:solidFill>
              <a:latin typeface="Helvetica Neue"/>
              <a:ea typeface="Helvetica Neue"/>
              <a:cs typeface="Helvetica Neue"/>
              <a:sym typeface="Helvetica Neue"/>
            </a:endParaRPr>
          </a:p>
          <a:p>
            <a:pPr indent="-314325" lvl="0" marL="457200" marR="0" rtl="0" algn="l">
              <a:lnSpc>
                <a:spcPct val="100000"/>
              </a:lnSpc>
              <a:spcBef>
                <a:spcPts val="0"/>
              </a:spcBef>
              <a:spcAft>
                <a:spcPts val="0"/>
              </a:spcAft>
              <a:buClr>
                <a:schemeClr val="accent4"/>
              </a:buClr>
              <a:buSzPts val="1350"/>
              <a:buFont typeface="Helvetica Neue"/>
              <a:buChar char="✓"/>
            </a:pPr>
            <a:r>
              <a:rPr b="0" i="0" lang="es-419" sz="1350" u="sng" cap="none" strike="noStrike">
                <a:solidFill>
                  <a:srgbClr val="83AEFB"/>
                </a:solidFill>
                <a:latin typeface="DM Sans"/>
                <a:ea typeface="DM Sans"/>
                <a:cs typeface="DM Sans"/>
                <a:sym typeface="DM Sans"/>
                <a:hlinkClick r:id="rId8">
                  <a:extLst>
                    <a:ext uri="{A12FA001-AC4F-418D-AE19-62706E023703}">
                      <ahyp:hlinkClr val="tx"/>
                    </a:ext>
                  </a:extLst>
                </a:hlinkClick>
              </a:rPr>
              <a:t>SSIS</a:t>
            </a:r>
            <a:r>
              <a:rPr b="1" i="0" lang="es-419" sz="1350" u="none" cap="none" strike="noStrike">
                <a:solidFill>
                  <a:srgbClr val="999999"/>
                </a:solidFill>
                <a:latin typeface="DM Sans"/>
                <a:ea typeface="DM Sans"/>
                <a:cs typeface="DM Sans"/>
                <a:sym typeface="DM Sans"/>
              </a:rPr>
              <a:t> | Microsoft Docs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Resumen</a:t>
            </a:r>
            <a:r>
              <a:rPr b="1" i="0" lang="es-419"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255" name="Google Shape;255;p44"/>
          <p:cNvSpPr txBox="1"/>
          <p:nvPr/>
        </p:nvSpPr>
        <p:spPr>
          <a:xfrm>
            <a:off x="2109143" y="2197563"/>
            <a:ext cx="4925700" cy="274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Fundamentos de Datawarehouse</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Componentes de un Datawarehouse</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Business Intelligence</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Componentes y herramientas de BI</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Preguntas y respuestas sobre DB</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rgbClr val="FFFFFF"/>
                </a:solidFill>
                <a:latin typeface="DM Sans"/>
                <a:ea typeface="DM Sans"/>
                <a:cs typeface="DM Sans"/>
                <a:sym typeface="DM Sans"/>
              </a:rPr>
              <a:t>Presentación de proyectos de estudiantes</a:t>
            </a:r>
            <a:endParaRPr b="0" i="0" sz="1350" u="none" cap="none" strike="noStrike">
              <a:solidFill>
                <a:srgbClr val="FFFFFF"/>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rgbClr val="FFFFFF"/>
                </a:solidFill>
                <a:latin typeface="DM Sans"/>
                <a:ea typeface="DM Sans"/>
                <a:cs typeface="DM Sans"/>
                <a:sym typeface="DM Sans"/>
              </a:rPr>
              <a:t>Dudas y consultas finales</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FFFFFF"/>
                </a:solidFill>
                <a:latin typeface="DM Sans"/>
                <a:ea typeface="DM Sans"/>
                <a:cs typeface="DM Sans"/>
                <a:sym typeface="DM Sans"/>
              </a:rPr>
              <a:t>Muchas gracias</a:t>
            </a:r>
            <a:r>
              <a:rPr b="1" i="0" lang="es-419"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30"/>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Datawarehouse y Business Intelligence</a:t>
            </a:r>
            <a:endParaRPr b="1" i="0" sz="4000" u="none" cap="none" strike="noStrike">
              <a:solidFill>
                <a:srgbClr val="EAFF6A"/>
              </a:solidFill>
              <a:latin typeface="DM Sans"/>
              <a:ea typeface="DM Sans"/>
              <a:cs typeface="DM Sans"/>
              <a:sym typeface="DM Sans"/>
            </a:endParaRPr>
          </a:p>
        </p:txBody>
      </p:sp>
      <p:sp>
        <p:nvSpPr>
          <p:cNvPr id="88" name="Google Shape;88;p3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Unidad 11.</a:t>
            </a:r>
            <a:r>
              <a:rPr b="0" i="0" lang="es-419" sz="1800" u="none" cap="none" strike="noStrike">
                <a:solidFill>
                  <a:schemeClr val="lt1"/>
                </a:solidFill>
                <a:latin typeface="DM Sans"/>
                <a:ea typeface="DM Sans"/>
                <a:cs typeface="DM Sans"/>
                <a:sym typeface="DM Sans"/>
              </a:rPr>
              <a:t> SQL</a:t>
            </a:r>
            <a:endParaRPr b="0" i="0" sz="1600" u="none" cap="none" strike="noStrike">
              <a:solidFill>
                <a:schemeClr val="lt1"/>
              </a:solidFill>
              <a:latin typeface="DM Sans"/>
              <a:ea typeface="DM Sans"/>
              <a:cs typeface="DM Sans"/>
              <a:sym typeface="DM Sans"/>
            </a:endParaRPr>
          </a:p>
        </p:txBody>
      </p:sp>
      <p:pic>
        <p:nvPicPr>
          <p:cNvPr id="89" name="Google Shape;89;p30"/>
          <p:cNvPicPr preferRelativeResize="0"/>
          <p:nvPr/>
        </p:nvPicPr>
        <p:blipFill rotWithShape="1">
          <a:blip r:embed="rId3">
            <a:alphaModFix/>
          </a:blip>
          <a:srcRect b="0" l="0" r="0" t="0"/>
          <a:stretch/>
        </p:blipFill>
        <p:spPr>
          <a:xfrm>
            <a:off x="2605100" y="3654844"/>
            <a:ext cx="3933794" cy="162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95" name="Google Shape;95;p31"/>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96" name="Google Shape;96;p31"/>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419" sz="1350" u="none" cap="none" strike="noStrike">
                <a:solidFill>
                  <a:schemeClr val="lt1"/>
                </a:solidFill>
                <a:latin typeface="DM Sans"/>
                <a:ea typeface="DM Sans"/>
                <a:cs typeface="DM Sans"/>
                <a:sym typeface="DM Sans"/>
              </a:rPr>
              <a:t>Identificar un Datawarehouse y sus componentes</a:t>
            </a:r>
            <a:endParaRPr b="0" i="0" sz="1350" u="none" cap="none" strike="noStrike">
              <a:solidFill>
                <a:schemeClr val="lt1"/>
              </a:solidFill>
              <a:latin typeface="DM Sans"/>
              <a:ea typeface="DM Sans"/>
              <a:cs typeface="DM Sans"/>
              <a:sym typeface="DM Sans"/>
            </a:endParaRPr>
          </a:p>
        </p:txBody>
      </p:sp>
      <p:pic>
        <p:nvPicPr>
          <p:cNvPr id="97" name="Google Shape;97;p31"/>
          <p:cNvPicPr preferRelativeResize="0"/>
          <p:nvPr/>
        </p:nvPicPr>
        <p:blipFill rotWithShape="1">
          <a:blip r:embed="rId3">
            <a:alphaModFix/>
          </a:blip>
          <a:srcRect b="0" l="0" r="0" t="0"/>
          <a:stretch/>
        </p:blipFill>
        <p:spPr>
          <a:xfrm>
            <a:off x="2172738" y="2219013"/>
            <a:ext cx="196975" cy="196975"/>
          </a:xfrm>
          <a:prstGeom prst="rect">
            <a:avLst/>
          </a:prstGeom>
          <a:noFill/>
          <a:ln>
            <a:noFill/>
          </a:ln>
        </p:spPr>
      </p:pic>
      <p:sp>
        <p:nvSpPr>
          <p:cNvPr id="98" name="Google Shape;98;p31"/>
          <p:cNvSpPr txBox="1"/>
          <p:nvPr/>
        </p:nvSpPr>
        <p:spPr>
          <a:xfrm>
            <a:off x="2690561" y="207796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lt1"/>
                </a:solidFill>
                <a:latin typeface="DM Sans"/>
                <a:ea typeface="DM Sans"/>
                <a:cs typeface="DM Sans"/>
                <a:sym typeface="DM Sans"/>
              </a:rPr>
              <a:t>Identificar los componentes del Business intelligence</a:t>
            </a:r>
            <a:endParaRPr b="0" i="0" sz="1350" u="none" cap="none" strike="noStrike">
              <a:solidFill>
                <a:schemeClr val="lt1"/>
              </a:solidFill>
              <a:latin typeface="DM Sans"/>
              <a:ea typeface="DM Sans"/>
              <a:cs typeface="DM Sans"/>
              <a:sym typeface="DM Sans"/>
            </a:endParaRPr>
          </a:p>
        </p:txBody>
      </p:sp>
      <p:pic>
        <p:nvPicPr>
          <p:cNvPr id="99" name="Google Shape;99;p31"/>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00" name="Google Shape;100;p31"/>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lt1"/>
                </a:solidFill>
                <a:latin typeface="DM Sans"/>
                <a:ea typeface="DM Sans"/>
                <a:cs typeface="DM Sans"/>
                <a:sym typeface="DM Sans"/>
              </a:rPr>
              <a:t>Reconocer el rol de datawarehouse y business intelligence</a:t>
            </a:r>
            <a:endParaRPr b="0" i="0" sz="1350" u="none" cap="none" strike="noStrike">
              <a:solidFill>
                <a:schemeClr val="lt1"/>
              </a:solidFill>
              <a:latin typeface="DM Sans"/>
              <a:ea typeface="DM Sans"/>
              <a:cs typeface="DM Sans"/>
              <a:sym typeface="DM Sans"/>
            </a:endParaRPr>
          </a:p>
        </p:txBody>
      </p:sp>
      <p:cxnSp>
        <p:nvCxnSpPr>
          <p:cNvPr id="101" name="Google Shape;101;p31"/>
          <p:cNvCxnSpPr>
            <a:stCxn id="95" idx="2"/>
            <a:endCxn id="97" idx="0"/>
          </p:cNvCxnSpPr>
          <p:nvPr/>
        </p:nvCxnSpPr>
        <p:spPr>
          <a:xfrm flipH="1" rot="-5400000">
            <a:off x="2032876" y="1980338"/>
            <a:ext cx="476700" cy="600"/>
          </a:xfrm>
          <a:prstGeom prst="bentConnector3">
            <a:avLst>
              <a:gd fmla="val 50003" name="adj1"/>
            </a:avLst>
          </a:prstGeom>
          <a:noFill/>
          <a:ln cap="flat" cmpd="sng" w="9525">
            <a:solidFill>
              <a:srgbClr val="EAFF6A"/>
            </a:solidFill>
            <a:prstDash val="solid"/>
            <a:round/>
            <a:headEnd len="sm" w="sm" type="none"/>
            <a:tailEnd len="sm" w="sm" type="none"/>
          </a:ln>
        </p:spPr>
      </p:cxnSp>
      <p:cxnSp>
        <p:nvCxnSpPr>
          <p:cNvPr id="102" name="Google Shape;102;p31"/>
          <p:cNvCxnSpPr>
            <a:stCxn id="97" idx="2"/>
            <a:endCxn id="99" idx="0"/>
          </p:cNvCxnSpPr>
          <p:nvPr/>
        </p:nvCxnSpPr>
        <p:spPr>
          <a:xfrm rot="5400000">
            <a:off x="1973926" y="2712688"/>
            <a:ext cx="594000" cy="600"/>
          </a:xfrm>
          <a:prstGeom prst="bentConnector3">
            <a:avLst>
              <a:gd fmla="val 49996" name="adj1"/>
            </a:avLst>
          </a:prstGeom>
          <a:noFill/>
          <a:ln cap="flat" cmpd="sng" w="9525">
            <a:solidFill>
              <a:srgbClr val="EAFF6A"/>
            </a:solidFill>
            <a:prstDash val="solid"/>
            <a:round/>
            <a:headEnd len="sm" w="sm" type="none"/>
            <a:tailEnd len="sm" w="sm" type="none"/>
          </a:ln>
        </p:spPr>
      </p:cxnSp>
      <p:pic>
        <p:nvPicPr>
          <p:cNvPr id="103" name="Google Shape;103;p31"/>
          <p:cNvPicPr preferRelativeResize="0"/>
          <p:nvPr/>
        </p:nvPicPr>
        <p:blipFill rotWithShape="1">
          <a:blip r:embed="rId3">
            <a:alphaModFix/>
          </a:blip>
          <a:srcRect b="0" l="0" r="0" t="0"/>
          <a:stretch/>
        </p:blipFill>
        <p:spPr>
          <a:xfrm>
            <a:off x="2172438" y="3526513"/>
            <a:ext cx="196975" cy="196975"/>
          </a:xfrm>
          <a:prstGeom prst="rect">
            <a:avLst/>
          </a:prstGeom>
          <a:noFill/>
          <a:ln>
            <a:noFill/>
          </a:ln>
        </p:spPr>
      </p:pic>
      <p:sp>
        <p:nvSpPr>
          <p:cNvPr id="104" name="Google Shape;104;p31"/>
          <p:cNvSpPr txBox="1"/>
          <p:nvPr/>
        </p:nvSpPr>
        <p:spPr>
          <a:xfrm>
            <a:off x="2690561" y="3432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FFFFFF"/>
                </a:solidFill>
                <a:latin typeface="DM Sans"/>
                <a:ea typeface="DM Sans"/>
                <a:cs typeface="DM Sans"/>
                <a:sym typeface="DM Sans"/>
              </a:rPr>
              <a:t>Sacarse las últimas dudas del curso</a:t>
            </a:r>
            <a:endParaRPr b="0" i="0" sz="1350" u="none" cap="none" strike="noStrike">
              <a:solidFill>
                <a:srgbClr val="FFFFFF"/>
              </a:solidFill>
              <a:latin typeface="DM Sans"/>
              <a:ea typeface="DM Sans"/>
              <a:cs typeface="DM Sans"/>
              <a:sym typeface="DM Sans"/>
            </a:endParaRPr>
          </a:p>
        </p:txBody>
      </p:sp>
      <p:pic>
        <p:nvPicPr>
          <p:cNvPr id="105" name="Google Shape;105;p31"/>
          <p:cNvPicPr preferRelativeResize="0"/>
          <p:nvPr/>
        </p:nvPicPr>
        <p:blipFill rotWithShape="1">
          <a:blip r:embed="rId3">
            <a:alphaModFix/>
          </a:blip>
          <a:srcRect b="0" l="0" r="0" t="0"/>
          <a:stretch/>
        </p:blipFill>
        <p:spPr>
          <a:xfrm>
            <a:off x="2172138" y="4159913"/>
            <a:ext cx="196975" cy="196975"/>
          </a:xfrm>
          <a:prstGeom prst="rect">
            <a:avLst/>
          </a:prstGeom>
          <a:noFill/>
          <a:ln>
            <a:noFill/>
          </a:ln>
        </p:spPr>
      </p:pic>
      <p:sp>
        <p:nvSpPr>
          <p:cNvPr id="106" name="Google Shape;106;p31"/>
          <p:cNvSpPr txBox="1"/>
          <p:nvPr/>
        </p:nvSpPr>
        <p:spPr>
          <a:xfrm>
            <a:off x="2690561" y="40359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FFFFFF"/>
                </a:solidFill>
                <a:latin typeface="DM Sans"/>
                <a:ea typeface="DM Sans"/>
                <a:cs typeface="DM Sans"/>
                <a:sym typeface="DM Sans"/>
              </a:rPr>
              <a:t>Ver las presentaciones de los proyectos</a:t>
            </a:r>
            <a:endParaRPr b="0" i="0" sz="1350" u="none" cap="none" strike="noStrike">
              <a:solidFill>
                <a:srgbClr val="FFFFFF"/>
              </a:solidFill>
              <a:latin typeface="DM Sans"/>
              <a:ea typeface="DM Sans"/>
              <a:cs typeface="DM Sans"/>
              <a:sym typeface="DM Sans"/>
            </a:endParaRPr>
          </a:p>
        </p:txBody>
      </p:sp>
      <p:cxnSp>
        <p:nvCxnSpPr>
          <p:cNvPr id="107" name="Google Shape;107;p31"/>
          <p:cNvCxnSpPr>
            <a:stCxn id="103" idx="2"/>
            <a:endCxn id="105" idx="0"/>
          </p:cNvCxnSpPr>
          <p:nvPr/>
        </p:nvCxnSpPr>
        <p:spPr>
          <a:xfrm flipH="1" rot="-5400000">
            <a:off x="2052976" y="39414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2"/>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2"/>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114" name="Google Shape;114;p32"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115" name="Google Shape;115;p32"/>
          <p:cNvSpPr/>
          <p:nvPr/>
        </p:nvSpPr>
        <p:spPr>
          <a:xfrm>
            <a:off x="2746038" y="3397738"/>
            <a:ext cx="14529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BUSINESS INTELLIGENCE</a:t>
            </a:r>
            <a:endParaRPr b="0" i="0" sz="1200" u="none" cap="none" strike="noStrike">
              <a:solidFill>
                <a:srgbClr val="222222"/>
              </a:solidFill>
              <a:latin typeface="DM Sans"/>
              <a:ea typeface="DM Sans"/>
              <a:cs typeface="DM Sans"/>
              <a:sym typeface="DM Sans"/>
            </a:endParaRPr>
          </a:p>
        </p:txBody>
      </p:sp>
      <p:sp>
        <p:nvSpPr>
          <p:cNvPr id="116" name="Google Shape;116;p32"/>
          <p:cNvSpPr/>
          <p:nvPr/>
        </p:nvSpPr>
        <p:spPr>
          <a:xfrm>
            <a:off x="342772" y="2430691"/>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TABLAS</a:t>
            </a:r>
            <a:endParaRPr b="0" i="0" sz="1200" u="none" cap="none" strike="noStrike">
              <a:solidFill>
                <a:srgbClr val="FFFFFF"/>
              </a:solidFill>
              <a:latin typeface="DM Sans"/>
              <a:ea typeface="DM Sans"/>
              <a:cs typeface="DM Sans"/>
              <a:sym typeface="DM Sans"/>
            </a:endParaRPr>
          </a:p>
        </p:txBody>
      </p:sp>
      <p:sp>
        <p:nvSpPr>
          <p:cNvPr id="117" name="Google Shape;117;p32"/>
          <p:cNvSpPr/>
          <p:nvPr/>
        </p:nvSpPr>
        <p:spPr>
          <a:xfrm>
            <a:off x="2746038" y="1453513"/>
            <a:ext cx="14529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DATAWAREHOUSE</a:t>
            </a:r>
            <a:endParaRPr b="0" i="0" sz="1200" u="none" cap="none" strike="noStrike">
              <a:solidFill>
                <a:srgbClr val="222222"/>
              </a:solidFill>
              <a:latin typeface="DM Sans"/>
              <a:ea typeface="DM Sans"/>
              <a:cs typeface="DM Sans"/>
              <a:sym typeface="DM Sans"/>
            </a:endParaRPr>
          </a:p>
        </p:txBody>
      </p:sp>
      <p:cxnSp>
        <p:nvCxnSpPr>
          <p:cNvPr id="118" name="Google Shape;118;p32"/>
          <p:cNvCxnSpPr>
            <a:stCxn id="116" idx="3"/>
            <a:endCxn id="117" idx="1"/>
          </p:cNvCxnSpPr>
          <p:nvPr/>
        </p:nvCxnSpPr>
        <p:spPr>
          <a:xfrm flipH="1" rot="10800000">
            <a:off x="1795672" y="1754791"/>
            <a:ext cx="950400" cy="977100"/>
          </a:xfrm>
          <a:prstGeom prst="bentConnector3">
            <a:avLst>
              <a:gd fmla="val 49998" name="adj1"/>
            </a:avLst>
          </a:prstGeom>
          <a:noFill/>
          <a:ln cap="flat" cmpd="sng" w="9525">
            <a:solidFill>
              <a:srgbClr val="CCCCCC"/>
            </a:solidFill>
            <a:prstDash val="solid"/>
            <a:round/>
            <a:headEnd len="sm" w="sm" type="none"/>
            <a:tailEnd len="med" w="med" type="oval"/>
          </a:ln>
        </p:spPr>
      </p:cxnSp>
      <p:cxnSp>
        <p:nvCxnSpPr>
          <p:cNvPr id="119" name="Google Shape;119;p32"/>
          <p:cNvCxnSpPr>
            <a:stCxn id="116" idx="3"/>
            <a:endCxn id="115" idx="1"/>
          </p:cNvCxnSpPr>
          <p:nvPr/>
        </p:nvCxnSpPr>
        <p:spPr>
          <a:xfrm>
            <a:off x="1795672" y="2731891"/>
            <a:ext cx="950400" cy="966900"/>
          </a:xfrm>
          <a:prstGeom prst="bentConnector3">
            <a:avLst>
              <a:gd fmla="val 49998" name="adj1"/>
            </a:avLst>
          </a:prstGeom>
          <a:noFill/>
          <a:ln cap="flat" cmpd="sng" w="9525">
            <a:solidFill>
              <a:srgbClr val="CCCCCC"/>
            </a:solidFill>
            <a:prstDash val="solid"/>
            <a:round/>
            <a:headEnd len="sm" w="sm" type="none"/>
            <a:tailEnd len="med" w="med" type="oval"/>
          </a:ln>
        </p:spPr>
      </p:cxnSp>
      <p:sp>
        <p:nvSpPr>
          <p:cNvPr id="120" name="Google Shape;120;p32"/>
          <p:cNvSpPr/>
          <p:nvPr/>
        </p:nvSpPr>
        <p:spPr>
          <a:xfrm>
            <a:off x="5372161" y="2156188"/>
            <a:ext cx="14529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COMPONENTES Y TECNOLOGÍAS MÁS USADAS </a:t>
            </a:r>
            <a:endParaRPr b="0" i="0" sz="1200" u="none" cap="none" strike="noStrike">
              <a:solidFill>
                <a:srgbClr val="222222"/>
              </a:solidFill>
              <a:latin typeface="DM Sans"/>
              <a:ea typeface="DM Sans"/>
              <a:cs typeface="DM Sans"/>
              <a:sym typeface="DM Sans"/>
            </a:endParaRPr>
          </a:p>
        </p:txBody>
      </p:sp>
      <p:sp>
        <p:nvSpPr>
          <p:cNvPr id="121" name="Google Shape;121;p32"/>
          <p:cNvSpPr/>
          <p:nvPr/>
        </p:nvSpPr>
        <p:spPr>
          <a:xfrm>
            <a:off x="5372162" y="3005826"/>
            <a:ext cx="14529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FUNDAMENTOS</a:t>
            </a:r>
            <a:endParaRPr b="0" i="0" sz="1200" u="none" cap="none" strike="noStrike">
              <a:solidFill>
                <a:srgbClr val="222222"/>
              </a:solidFill>
              <a:latin typeface="DM Sans"/>
              <a:ea typeface="DM Sans"/>
              <a:cs typeface="DM Sans"/>
              <a:sym typeface="DM Sans"/>
            </a:endParaRPr>
          </a:p>
        </p:txBody>
      </p:sp>
      <p:sp>
        <p:nvSpPr>
          <p:cNvPr id="122" name="Google Shape;122;p32"/>
          <p:cNvSpPr/>
          <p:nvPr/>
        </p:nvSpPr>
        <p:spPr>
          <a:xfrm>
            <a:off x="5372161" y="751438"/>
            <a:ext cx="14529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FUNDAMENTOS</a:t>
            </a:r>
            <a:endParaRPr b="0" i="0" sz="1200" u="none" cap="none" strike="noStrike">
              <a:solidFill>
                <a:srgbClr val="222222"/>
              </a:solidFill>
              <a:latin typeface="DM Sans"/>
              <a:ea typeface="DM Sans"/>
              <a:cs typeface="DM Sans"/>
              <a:sym typeface="DM Sans"/>
            </a:endParaRPr>
          </a:p>
        </p:txBody>
      </p:sp>
      <p:sp>
        <p:nvSpPr>
          <p:cNvPr id="123" name="Google Shape;123;p32"/>
          <p:cNvSpPr/>
          <p:nvPr/>
        </p:nvSpPr>
        <p:spPr>
          <a:xfrm>
            <a:off x="5372162" y="1453813"/>
            <a:ext cx="14529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TIPOS DE DATAWAREHOUSE</a:t>
            </a:r>
            <a:endParaRPr b="0" i="0" sz="1200" u="none" cap="none" strike="noStrike">
              <a:solidFill>
                <a:srgbClr val="222222"/>
              </a:solidFill>
              <a:latin typeface="DM Sans"/>
              <a:ea typeface="DM Sans"/>
              <a:cs typeface="DM Sans"/>
              <a:sym typeface="DM Sans"/>
            </a:endParaRPr>
          </a:p>
        </p:txBody>
      </p:sp>
      <p:sp>
        <p:nvSpPr>
          <p:cNvPr id="124" name="Google Shape;124;p32"/>
          <p:cNvSpPr/>
          <p:nvPr/>
        </p:nvSpPr>
        <p:spPr>
          <a:xfrm>
            <a:off x="5372162" y="3789651"/>
            <a:ext cx="14529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COMPONENTES DE BI</a:t>
            </a:r>
            <a:endParaRPr b="0" i="0" sz="1200" u="none" cap="none" strike="noStrike">
              <a:solidFill>
                <a:srgbClr val="222222"/>
              </a:solidFill>
              <a:latin typeface="DM Sans"/>
              <a:ea typeface="DM Sans"/>
              <a:cs typeface="DM Sans"/>
              <a:sym typeface="DM Sans"/>
            </a:endParaRPr>
          </a:p>
        </p:txBody>
      </p:sp>
      <p:cxnSp>
        <p:nvCxnSpPr>
          <p:cNvPr id="125" name="Google Shape;125;p32"/>
          <p:cNvCxnSpPr>
            <a:stCxn id="117" idx="3"/>
            <a:endCxn id="122" idx="1"/>
          </p:cNvCxnSpPr>
          <p:nvPr/>
        </p:nvCxnSpPr>
        <p:spPr>
          <a:xfrm flipH="1" rot="10800000">
            <a:off x="4198938" y="1052713"/>
            <a:ext cx="1173300" cy="702000"/>
          </a:xfrm>
          <a:prstGeom prst="bentConnector3">
            <a:avLst>
              <a:gd fmla="val 49997" name="adj1"/>
            </a:avLst>
          </a:prstGeom>
          <a:noFill/>
          <a:ln cap="flat" cmpd="sng" w="9525">
            <a:solidFill>
              <a:srgbClr val="CCCCCC"/>
            </a:solidFill>
            <a:prstDash val="solid"/>
            <a:round/>
            <a:headEnd len="med" w="med" type="oval"/>
            <a:tailEnd len="med" w="med" type="oval"/>
          </a:ln>
        </p:spPr>
      </p:cxnSp>
      <p:cxnSp>
        <p:nvCxnSpPr>
          <p:cNvPr id="126" name="Google Shape;126;p32"/>
          <p:cNvCxnSpPr>
            <a:stCxn id="115" idx="3"/>
            <a:endCxn id="124" idx="1"/>
          </p:cNvCxnSpPr>
          <p:nvPr/>
        </p:nvCxnSpPr>
        <p:spPr>
          <a:xfrm>
            <a:off x="4198938" y="3698938"/>
            <a:ext cx="1173300" cy="391800"/>
          </a:xfrm>
          <a:prstGeom prst="bentConnector3">
            <a:avLst>
              <a:gd fmla="val 49997" name="adj1"/>
            </a:avLst>
          </a:prstGeom>
          <a:noFill/>
          <a:ln cap="flat" cmpd="sng" w="9525">
            <a:solidFill>
              <a:srgbClr val="CCCCCC"/>
            </a:solidFill>
            <a:prstDash val="solid"/>
            <a:round/>
            <a:headEnd len="med" w="med" type="oval"/>
            <a:tailEnd len="med" w="med" type="oval"/>
          </a:ln>
        </p:spPr>
      </p:cxnSp>
      <p:cxnSp>
        <p:nvCxnSpPr>
          <p:cNvPr id="127" name="Google Shape;127;p32"/>
          <p:cNvCxnSpPr>
            <a:stCxn id="117" idx="3"/>
            <a:endCxn id="123" idx="1"/>
          </p:cNvCxnSpPr>
          <p:nvPr/>
        </p:nvCxnSpPr>
        <p:spPr>
          <a:xfrm>
            <a:off x="4198938" y="1754713"/>
            <a:ext cx="1173300" cy="600"/>
          </a:xfrm>
          <a:prstGeom prst="bentConnector3">
            <a:avLst>
              <a:gd fmla="val 49997" name="adj1"/>
            </a:avLst>
          </a:prstGeom>
          <a:noFill/>
          <a:ln cap="flat" cmpd="sng" w="9525">
            <a:solidFill>
              <a:srgbClr val="CCCCCC"/>
            </a:solidFill>
            <a:prstDash val="solid"/>
            <a:round/>
            <a:headEnd len="med" w="med" type="oval"/>
            <a:tailEnd len="med" w="med" type="oval"/>
          </a:ln>
        </p:spPr>
      </p:cxnSp>
      <p:cxnSp>
        <p:nvCxnSpPr>
          <p:cNvPr id="128" name="Google Shape;128;p32"/>
          <p:cNvCxnSpPr>
            <a:stCxn id="115" idx="3"/>
            <a:endCxn id="121" idx="1"/>
          </p:cNvCxnSpPr>
          <p:nvPr/>
        </p:nvCxnSpPr>
        <p:spPr>
          <a:xfrm flipH="1" rot="10800000">
            <a:off x="4198938" y="3307138"/>
            <a:ext cx="1173300" cy="391800"/>
          </a:xfrm>
          <a:prstGeom prst="bentConnector3">
            <a:avLst>
              <a:gd fmla="val 49997" name="adj1"/>
            </a:avLst>
          </a:prstGeom>
          <a:noFill/>
          <a:ln cap="flat" cmpd="sng" w="9525">
            <a:solidFill>
              <a:srgbClr val="CCCCCC"/>
            </a:solidFill>
            <a:prstDash val="solid"/>
            <a:round/>
            <a:headEnd len="med" w="med" type="oval"/>
            <a:tailEnd len="med" w="med" type="oval"/>
          </a:ln>
        </p:spPr>
      </p:cxnSp>
      <p:cxnSp>
        <p:nvCxnSpPr>
          <p:cNvPr id="129" name="Google Shape;129;p32"/>
          <p:cNvCxnSpPr>
            <a:stCxn id="117" idx="3"/>
            <a:endCxn id="120" idx="1"/>
          </p:cNvCxnSpPr>
          <p:nvPr/>
        </p:nvCxnSpPr>
        <p:spPr>
          <a:xfrm>
            <a:off x="4198938" y="1754713"/>
            <a:ext cx="1173300" cy="702600"/>
          </a:xfrm>
          <a:prstGeom prst="bentConnector3">
            <a:avLst>
              <a:gd fmla="val 49997" name="adj1"/>
            </a:avLst>
          </a:prstGeom>
          <a:noFill/>
          <a:ln cap="flat" cmpd="sng" w="9525">
            <a:solidFill>
              <a:srgbClr val="CCCCCC"/>
            </a:solidFill>
            <a:prstDash val="solid"/>
            <a:round/>
            <a:headEnd len="med" w="med" type="oval"/>
            <a:tailEnd len="med" w="med" type="oval"/>
          </a:ln>
        </p:spPr>
      </p:cxnSp>
      <p:sp>
        <p:nvSpPr>
          <p:cNvPr id="130" name="Google Shape;130;p32"/>
          <p:cNvSpPr/>
          <p:nvPr/>
        </p:nvSpPr>
        <p:spPr>
          <a:xfrm>
            <a:off x="7348338" y="3006438"/>
            <a:ext cx="14529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ROL DE DATAWAREHOUSE EN BI</a:t>
            </a:r>
            <a:endParaRPr b="0" i="0" sz="1200" u="none" cap="none" strike="noStrike">
              <a:solidFill>
                <a:srgbClr val="222222"/>
              </a:solidFill>
              <a:latin typeface="DM Sans"/>
              <a:ea typeface="DM Sans"/>
              <a:cs typeface="DM Sans"/>
              <a:sym typeface="DM Sans"/>
            </a:endParaRPr>
          </a:p>
        </p:txBody>
      </p:sp>
      <p:cxnSp>
        <p:nvCxnSpPr>
          <p:cNvPr id="131" name="Google Shape;131;p32"/>
          <p:cNvCxnSpPr>
            <a:stCxn id="124" idx="3"/>
            <a:endCxn id="130" idx="2"/>
          </p:cNvCxnSpPr>
          <p:nvPr/>
        </p:nvCxnSpPr>
        <p:spPr>
          <a:xfrm flipH="1" rot="10800000">
            <a:off x="6825062" y="3608751"/>
            <a:ext cx="1249800" cy="482100"/>
          </a:xfrm>
          <a:prstGeom prst="bentConnector2">
            <a:avLst/>
          </a:prstGeom>
          <a:noFill/>
          <a:ln cap="flat" cmpd="sng" w="9525">
            <a:solidFill>
              <a:srgbClr val="CCCCCC"/>
            </a:solidFill>
            <a:prstDash val="solid"/>
            <a:round/>
            <a:headEnd len="med" w="med" type="oval"/>
            <a:tailEnd len="med" w="med" type="oval"/>
          </a:ln>
        </p:spPr>
      </p:cxnSp>
      <p:cxnSp>
        <p:nvCxnSpPr>
          <p:cNvPr id="132" name="Google Shape;132;p32"/>
          <p:cNvCxnSpPr>
            <a:stCxn id="120" idx="3"/>
            <a:endCxn id="130" idx="0"/>
          </p:cNvCxnSpPr>
          <p:nvPr/>
        </p:nvCxnSpPr>
        <p:spPr>
          <a:xfrm>
            <a:off x="6825061" y="2457388"/>
            <a:ext cx="1249800" cy="549000"/>
          </a:xfrm>
          <a:prstGeom prst="bentConnector2">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3"/>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3"/>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139" name="Google Shape;139;p33"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140" name="Google Shape;140;p33"/>
          <p:cNvSpPr/>
          <p:nvPr/>
        </p:nvSpPr>
        <p:spPr>
          <a:xfrm>
            <a:off x="3849875" y="3457808"/>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PRESENTACIÓN DE PROYECTOS DE ESTUDIANTES</a:t>
            </a:r>
            <a:endParaRPr b="0" i="0" sz="1200" u="none" cap="none" strike="noStrike">
              <a:solidFill>
                <a:srgbClr val="222222"/>
              </a:solidFill>
              <a:latin typeface="DM Sans"/>
              <a:ea typeface="DM Sans"/>
              <a:cs typeface="DM Sans"/>
              <a:sym typeface="DM Sans"/>
            </a:endParaRPr>
          </a:p>
        </p:txBody>
      </p:sp>
      <p:sp>
        <p:nvSpPr>
          <p:cNvPr id="141" name="Google Shape;141;p33"/>
          <p:cNvSpPr/>
          <p:nvPr/>
        </p:nvSpPr>
        <p:spPr>
          <a:xfrm>
            <a:off x="874372" y="2586353"/>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DM Sans"/>
                <a:ea typeface="DM Sans"/>
                <a:cs typeface="DM Sans"/>
                <a:sym typeface="DM Sans"/>
              </a:rPr>
              <a:t>PROYECTO FINAL</a:t>
            </a:r>
            <a:endParaRPr b="0" i="0" sz="1200" u="none" cap="none" strike="noStrike">
              <a:solidFill>
                <a:srgbClr val="FFFFFF"/>
              </a:solidFill>
              <a:latin typeface="DM Sans"/>
              <a:ea typeface="DM Sans"/>
              <a:cs typeface="DM Sans"/>
              <a:sym typeface="DM Sans"/>
            </a:endParaRPr>
          </a:p>
        </p:txBody>
      </p:sp>
      <p:sp>
        <p:nvSpPr>
          <p:cNvPr id="142" name="Google Shape;142;p33"/>
          <p:cNvSpPr/>
          <p:nvPr/>
        </p:nvSpPr>
        <p:spPr>
          <a:xfrm>
            <a:off x="3849750" y="1685700"/>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DUDAS Y CONSULTAS GENERALES</a:t>
            </a:r>
            <a:endParaRPr b="0" i="0" sz="1200" u="none" cap="none" strike="noStrike">
              <a:solidFill>
                <a:srgbClr val="222222"/>
              </a:solidFill>
              <a:latin typeface="DM Sans"/>
              <a:ea typeface="DM Sans"/>
              <a:cs typeface="DM Sans"/>
              <a:sym typeface="DM Sans"/>
            </a:endParaRPr>
          </a:p>
        </p:txBody>
      </p:sp>
      <p:cxnSp>
        <p:nvCxnSpPr>
          <p:cNvPr id="143" name="Google Shape;143;p33"/>
          <p:cNvCxnSpPr>
            <a:stCxn id="141" idx="3"/>
            <a:endCxn id="142" idx="1"/>
          </p:cNvCxnSpPr>
          <p:nvPr/>
        </p:nvCxnSpPr>
        <p:spPr>
          <a:xfrm flipH="1" rot="10800000">
            <a:off x="2327272" y="1986953"/>
            <a:ext cx="1522500" cy="9006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44" name="Google Shape;144;p33"/>
          <p:cNvCxnSpPr>
            <a:stCxn id="141" idx="3"/>
            <a:endCxn id="140" idx="1"/>
          </p:cNvCxnSpPr>
          <p:nvPr/>
        </p:nvCxnSpPr>
        <p:spPr>
          <a:xfrm>
            <a:off x="2327272" y="2887553"/>
            <a:ext cx="1522500" cy="871500"/>
          </a:xfrm>
          <a:prstGeom prst="bentConnector3">
            <a:avLst>
              <a:gd fmla="val 50003" name="adj1"/>
            </a:avLst>
          </a:prstGeom>
          <a:noFill/>
          <a:ln cap="flat" cmpd="sng" w="9525">
            <a:solidFill>
              <a:srgbClr val="CCCCCC"/>
            </a:solidFill>
            <a:prstDash val="solid"/>
            <a:round/>
            <a:headEnd len="sm" w="sm" type="none"/>
            <a:tailEnd len="med" w="med" type="oval"/>
          </a:ln>
        </p:spPr>
      </p:cxnSp>
      <p:sp>
        <p:nvSpPr>
          <p:cNvPr id="145" name="Google Shape;145;p33"/>
          <p:cNvSpPr/>
          <p:nvPr/>
        </p:nvSpPr>
        <p:spPr>
          <a:xfrm>
            <a:off x="6611825" y="1083311"/>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SOBRE EL MATERIAL APRENDIDO</a:t>
            </a:r>
            <a:endParaRPr b="0" i="0" sz="1200" u="none" cap="none" strike="noStrike">
              <a:solidFill>
                <a:srgbClr val="222222"/>
              </a:solidFill>
              <a:latin typeface="DM Sans"/>
              <a:ea typeface="DM Sans"/>
              <a:cs typeface="DM Sans"/>
              <a:sym typeface="DM Sans"/>
            </a:endParaRPr>
          </a:p>
        </p:txBody>
      </p:sp>
      <p:sp>
        <p:nvSpPr>
          <p:cNvPr id="146" name="Google Shape;146;p33"/>
          <p:cNvSpPr/>
          <p:nvPr/>
        </p:nvSpPr>
        <p:spPr>
          <a:xfrm>
            <a:off x="6611825" y="2288111"/>
            <a:ext cx="1657800" cy="60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DM Sans"/>
                <a:ea typeface="DM Sans"/>
                <a:cs typeface="DM Sans"/>
                <a:sym typeface="DM Sans"/>
              </a:rPr>
              <a:t>DE CARA A ELABORAR EL PROYECTO FINAL</a:t>
            </a:r>
            <a:endParaRPr b="0" i="0" sz="1200" u="none" cap="none" strike="noStrike">
              <a:solidFill>
                <a:srgbClr val="222222"/>
              </a:solidFill>
              <a:latin typeface="DM Sans"/>
              <a:ea typeface="DM Sans"/>
              <a:cs typeface="DM Sans"/>
              <a:sym typeface="DM Sans"/>
            </a:endParaRPr>
          </a:p>
        </p:txBody>
      </p:sp>
      <p:cxnSp>
        <p:nvCxnSpPr>
          <p:cNvPr id="147" name="Google Shape;147;p33"/>
          <p:cNvCxnSpPr>
            <a:stCxn id="142" idx="3"/>
            <a:endCxn id="145" idx="1"/>
          </p:cNvCxnSpPr>
          <p:nvPr/>
        </p:nvCxnSpPr>
        <p:spPr>
          <a:xfrm flipH="1" rot="10800000">
            <a:off x="5507550" y="1384500"/>
            <a:ext cx="1104300" cy="602400"/>
          </a:xfrm>
          <a:prstGeom prst="bentConnector3">
            <a:avLst>
              <a:gd fmla="val 49999" name="adj1"/>
            </a:avLst>
          </a:prstGeom>
          <a:noFill/>
          <a:ln cap="flat" cmpd="sng" w="9525">
            <a:solidFill>
              <a:srgbClr val="CCCCCC"/>
            </a:solidFill>
            <a:prstDash val="solid"/>
            <a:round/>
            <a:headEnd len="med" w="med" type="oval"/>
            <a:tailEnd len="med" w="med" type="oval"/>
          </a:ln>
        </p:spPr>
      </p:cxnSp>
      <p:cxnSp>
        <p:nvCxnSpPr>
          <p:cNvPr id="148" name="Google Shape;148;p33"/>
          <p:cNvCxnSpPr>
            <a:stCxn id="142" idx="3"/>
            <a:endCxn id="146" idx="1"/>
          </p:cNvCxnSpPr>
          <p:nvPr/>
        </p:nvCxnSpPr>
        <p:spPr>
          <a:xfrm>
            <a:off x="5507550" y="1986900"/>
            <a:ext cx="1104300" cy="602400"/>
          </a:xfrm>
          <a:prstGeom prst="bentConnector3">
            <a:avLst>
              <a:gd fmla="val 49999" name="adj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54" name="Google Shape;154;p34"/>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Veamos un ejemplo de cómo se aplica la técnica ETL, para obtener información depurada y normalizada, previo a la aplicación de técnicas de BI.</a:t>
            </a:r>
            <a:endParaRPr b="0" i="0" sz="2500" u="none" cap="none" strike="noStrike">
              <a:solidFill>
                <a:srgbClr val="B7B7B7"/>
              </a:solidFill>
              <a:latin typeface="DM Sans"/>
              <a:ea typeface="DM Sans"/>
              <a:cs typeface="DM Sans"/>
              <a:sym typeface="DM Sans"/>
            </a:endParaRPr>
          </a:p>
        </p:txBody>
      </p:sp>
      <p:grpSp>
        <p:nvGrpSpPr>
          <p:cNvPr id="155" name="Google Shape;155;p34"/>
          <p:cNvGrpSpPr/>
          <p:nvPr/>
        </p:nvGrpSpPr>
        <p:grpSpPr>
          <a:xfrm>
            <a:off x="473351" y="619523"/>
            <a:ext cx="738900" cy="738900"/>
            <a:chOff x="473351" y="619523"/>
            <a:chExt cx="738900" cy="738900"/>
          </a:xfrm>
        </p:grpSpPr>
        <p:sp>
          <p:nvSpPr>
            <p:cNvPr id="156" name="Google Shape;156;p3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p3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pSp>
        <p:nvGrpSpPr>
          <p:cNvPr id="162" name="Google Shape;162;p35"/>
          <p:cNvGrpSpPr/>
          <p:nvPr/>
        </p:nvGrpSpPr>
        <p:grpSpPr>
          <a:xfrm>
            <a:off x="4202556" y="994173"/>
            <a:ext cx="738900" cy="738900"/>
            <a:chOff x="974706" y="2467173"/>
            <a:chExt cx="738900" cy="738900"/>
          </a:xfrm>
        </p:grpSpPr>
        <p:sp>
          <p:nvSpPr>
            <p:cNvPr id="163" name="Google Shape;163;p3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3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65" name="Google Shape;165;p35"/>
          <p:cNvSpPr txBox="1"/>
          <p:nvPr/>
        </p:nvSpPr>
        <p:spPr>
          <a:xfrm>
            <a:off x="628100" y="2208625"/>
            <a:ext cx="7593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Diagrama de implementación de DWH y B.I</a:t>
            </a:r>
            <a:endParaRPr b="1" i="0" sz="4000" u="none" cap="none" strike="noStrike">
              <a:solidFill>
                <a:schemeClr val="dk1"/>
              </a:solidFill>
              <a:highlight>
                <a:srgbClr val="EAFF6A"/>
              </a:highlight>
              <a:latin typeface="DM Sans"/>
              <a:ea typeface="DM Sans"/>
              <a:cs typeface="DM Sans"/>
              <a:sym typeface="DM Sans"/>
            </a:endParaRPr>
          </a:p>
        </p:txBody>
      </p:sp>
      <p:sp>
        <p:nvSpPr>
          <p:cNvPr id="166" name="Google Shape;166;p35"/>
          <p:cNvSpPr txBox="1"/>
          <p:nvPr/>
        </p:nvSpPr>
        <p:spPr>
          <a:xfrm>
            <a:off x="987300" y="41539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167" name="Google Shape;167;p35"/>
          <p:cNvSpPr txBox="1"/>
          <p:nvPr/>
        </p:nvSpPr>
        <p:spPr>
          <a:xfrm>
            <a:off x="987300" y="34047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Realizarás un diagrama en el que se pueda ilustrar la implementación de un DWH y procesos de BI</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36"/>
          <p:cNvGrpSpPr/>
          <p:nvPr/>
        </p:nvGrpSpPr>
        <p:grpSpPr>
          <a:xfrm>
            <a:off x="457347" y="468297"/>
            <a:ext cx="431074" cy="431074"/>
            <a:chOff x="974706" y="2467173"/>
            <a:chExt cx="738900" cy="738900"/>
          </a:xfrm>
        </p:grpSpPr>
        <p:sp>
          <p:nvSpPr>
            <p:cNvPr id="173" name="Google Shape;173;p3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 name="Google Shape;174;p3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75" name="Google Shape;175;p36"/>
          <p:cNvSpPr txBox="1"/>
          <p:nvPr/>
        </p:nvSpPr>
        <p:spPr>
          <a:xfrm>
            <a:off x="501450" y="1081750"/>
            <a:ext cx="8061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Diagrama de implementación de DWH y B.I</a:t>
            </a:r>
            <a:endParaRPr b="1" i="0" sz="4000" u="none" cap="none" strike="noStrike">
              <a:solidFill>
                <a:schemeClr val="dk1"/>
              </a:solidFill>
              <a:latin typeface="DM Sans"/>
              <a:ea typeface="DM Sans"/>
              <a:cs typeface="DM Sans"/>
              <a:sym typeface="DM Sans"/>
            </a:endParaRPr>
          </a:p>
        </p:txBody>
      </p:sp>
      <p:pic>
        <p:nvPicPr>
          <p:cNvPr id="176" name="Google Shape;176;p3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77" name="Google Shape;177;p36"/>
          <p:cNvSpPr txBox="1"/>
          <p:nvPr/>
        </p:nvSpPr>
        <p:spPr>
          <a:xfrm>
            <a:off x="549525" y="2329950"/>
            <a:ext cx="80904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Realizarás un diagrama en el que se pueda ilustrar la implementación de un DWH con, al menos, 2 bases de datos de temáticas relacionadas, y los procesos de business intelligence que conforma a cada una de las DB.</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Este diagrama puedes elaborarlo en:</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000000"/>
                </a:solidFill>
                <a:latin typeface="DM Sans"/>
                <a:ea typeface="DM Sans"/>
                <a:cs typeface="DM Sans"/>
                <a:sym typeface="DM Sans"/>
              </a:rPr>
              <a:t>PowerPoint</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sng" cap="none" strike="noStrike">
                <a:solidFill>
                  <a:schemeClr val="accent5"/>
                </a:solidFill>
                <a:latin typeface="DM Sans"/>
                <a:ea typeface="DM Sans"/>
                <a:cs typeface="DM Sans"/>
                <a:sym typeface="DM Sans"/>
                <a:hlinkClick r:id="rId5">
                  <a:extLst>
                    <a:ext uri="{A12FA001-AC4F-418D-AE19-62706E023703}">
                      <ahyp:hlinkClr val="tx"/>
                    </a:ext>
                  </a:extLst>
                </a:hlinkClick>
              </a:rPr>
              <a:t>Google Slides</a:t>
            </a:r>
            <a:endParaRPr b="0" i="0" sz="1350" u="sng" cap="none" strike="noStrike">
              <a:solidFill>
                <a:schemeClr val="accent5"/>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sng" cap="none" strike="noStrike">
                <a:solidFill>
                  <a:schemeClr val="accent5"/>
                </a:solidFill>
                <a:latin typeface="DM Sans"/>
                <a:ea typeface="DM Sans"/>
                <a:cs typeface="DM Sans"/>
                <a:sym typeface="DM Sans"/>
                <a:hlinkClick r:id="rId6">
                  <a:extLst>
                    <a:ext uri="{A12FA001-AC4F-418D-AE19-62706E023703}">
                      <ahyp:hlinkClr val="tx"/>
                    </a:ext>
                  </a:extLst>
                </a:hlinkClick>
              </a:rPr>
              <a:t>Lucid chart</a:t>
            </a:r>
            <a:endParaRPr b="0" i="0" sz="1350" u="sng" cap="none" strike="noStrike">
              <a:solidFill>
                <a:schemeClr val="accent5"/>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Te compartimos algunos links de material relacionado a </a:t>
            </a:r>
            <a:r>
              <a:rPr b="0" i="0" lang="es-419" sz="1350" u="sng" cap="none" strike="noStrike">
                <a:solidFill>
                  <a:schemeClr val="accent5"/>
                </a:solidFill>
                <a:latin typeface="DM Sans"/>
                <a:ea typeface="DM Sans"/>
                <a:cs typeface="DM Sans"/>
                <a:sym typeface="DM Sans"/>
                <a:hlinkClick r:id="rId7">
                  <a:extLst>
                    <a:ext uri="{A12FA001-AC4F-418D-AE19-62706E023703}">
                      <ahyp:hlinkClr val="tx"/>
                    </a:ext>
                  </a:extLst>
                </a:hlinkClick>
              </a:rPr>
              <a:t>Esquemas en Datawarehousing</a:t>
            </a:r>
            <a:r>
              <a:rPr b="0" i="0" lang="es-419" sz="1350" u="none" cap="none" strike="noStrike">
                <a:solidFill>
                  <a:srgbClr val="000000"/>
                </a:solidFill>
                <a:latin typeface="DM Sans"/>
                <a:ea typeface="DM Sans"/>
                <a:cs typeface="DM Sans"/>
                <a:sym typeface="DM Sans"/>
              </a:rPr>
              <a:t>, y </a:t>
            </a:r>
            <a:r>
              <a:rPr b="0" i="0" lang="es-419" sz="1350" u="sng" cap="none" strike="noStrike">
                <a:solidFill>
                  <a:schemeClr val="accent5"/>
                </a:solidFill>
                <a:latin typeface="DM Sans"/>
                <a:ea typeface="DM Sans"/>
                <a:cs typeface="DM Sans"/>
                <a:sym typeface="DM Sans"/>
                <a:hlinkClick r:id="rId8">
                  <a:extLst>
                    <a:ext uri="{A12FA001-AC4F-418D-AE19-62706E023703}">
                      <ahyp:hlinkClr val="tx"/>
                    </a:ext>
                  </a:extLst>
                </a:hlinkClick>
              </a:rPr>
              <a:t>Guía para construir un DWH</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178" name="Google Shape;178;p3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pSp>
        <p:nvGrpSpPr>
          <p:cNvPr id="183" name="Google Shape;183;p37"/>
          <p:cNvGrpSpPr/>
          <p:nvPr/>
        </p:nvGrpSpPr>
        <p:grpSpPr>
          <a:xfrm>
            <a:off x="4202556" y="994173"/>
            <a:ext cx="738900" cy="738900"/>
            <a:chOff x="974706" y="2467173"/>
            <a:chExt cx="738900" cy="738900"/>
          </a:xfrm>
        </p:grpSpPr>
        <p:sp>
          <p:nvSpPr>
            <p:cNvPr id="184" name="Google Shape;184;p3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86" name="Google Shape;186;p37"/>
          <p:cNvSpPr txBox="1"/>
          <p:nvPr/>
        </p:nvSpPr>
        <p:spPr>
          <a:xfrm>
            <a:off x="628100" y="2208625"/>
            <a:ext cx="75930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Backup de la base de datos</a:t>
            </a:r>
            <a:endParaRPr b="1" sz="4000">
              <a:solidFill>
                <a:schemeClr val="dk1"/>
              </a:solidFill>
              <a:latin typeface="DM Sans"/>
              <a:ea typeface="DM Sans"/>
              <a:cs typeface="DM Sans"/>
              <a:sym typeface="DM Sans"/>
            </a:endParaRPr>
          </a:p>
        </p:txBody>
      </p:sp>
      <p:sp>
        <p:nvSpPr>
          <p:cNvPr id="187" name="Google Shape;187;p37"/>
          <p:cNvSpPr txBox="1"/>
          <p:nvPr/>
        </p:nvSpPr>
        <p:spPr>
          <a:xfrm>
            <a:off x="987300" y="3468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